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75" r:id="rId2"/>
    <p:sldId id="274" r:id="rId3"/>
    <p:sldId id="265" r:id="rId4"/>
    <p:sldId id="266" r:id="rId5"/>
    <p:sldId id="267" r:id="rId6"/>
    <p:sldId id="264" r:id="rId7"/>
    <p:sldId id="268" r:id="rId8"/>
    <p:sldId id="263" r:id="rId9"/>
    <p:sldId id="269" r:id="rId10"/>
    <p:sldId id="270" r:id="rId11"/>
    <p:sldId id="271" r:id="rId12"/>
    <p:sldId id="272" r:id="rId13"/>
    <p:sldId id="273" r:id="rId1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zione predefinita" id="{BE68B9E1-ADF9-4538-BE66-28857A5B985E}">
          <p14:sldIdLst>
            <p14:sldId id="275"/>
            <p14:sldId id="274"/>
            <p14:sldId id="265"/>
            <p14:sldId id="266"/>
            <p14:sldId id="267"/>
            <p14:sldId id="264"/>
            <p14:sldId id="268"/>
            <p14:sldId id="263"/>
            <p14:sldId id="269"/>
            <p14:sldId id="270"/>
            <p14:sldId id="271"/>
            <p14:sldId id="272"/>
            <p14:sldId id="27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603" autoAdjust="0"/>
    <p:restoredTop sz="94660"/>
  </p:normalViewPr>
  <p:slideViewPr>
    <p:cSldViewPr snapToGrid="0">
      <p:cViewPr varScale="1">
        <p:scale>
          <a:sx n="73" d="100"/>
          <a:sy n="73" d="100"/>
        </p:scale>
        <p:origin x="67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lo stile del titolo</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7222B408-CE40-4ED7-9AA0-D4834B899348}" type="datetimeFigureOut">
              <a:rPr lang="it-IT" smtClean="0"/>
              <a:t>15/04/2025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E938F51B-736D-477B-84A5-10B98E41C097}" type="slidenum">
              <a:rPr lang="it-IT" smtClean="0"/>
              <a:t>‹N›</a:t>
            </a:fld>
            <a:endParaRPr lang="it-IT"/>
          </a:p>
        </p:txBody>
      </p:sp>
    </p:spTree>
    <p:extLst>
      <p:ext uri="{BB962C8B-B14F-4D97-AF65-F5344CB8AC3E}">
        <p14:creationId xmlns:p14="http://schemas.microsoft.com/office/powerpoint/2010/main" val="1459397614"/>
      </p:ext>
    </p:extLst>
  </p:cSld>
  <p:clrMapOvr>
    <a:masterClrMapping/>
  </p:clrMapOvr>
  <mc:AlternateContent xmlns:mc="http://schemas.openxmlformats.org/markup-compatibility/2006" xmlns:p14="http://schemas.microsoft.com/office/powerpoint/2010/main">
    <mc:Choice Requires="p14">
      <p:transition spd="slow" p14:dur="2000">
        <p14:flip dir="r"/>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7222B408-CE40-4ED7-9AA0-D4834B899348}" type="datetimeFigureOut">
              <a:rPr lang="it-IT" smtClean="0"/>
              <a:t>15/04/2025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E938F51B-736D-477B-84A5-10B98E41C097}" type="slidenum">
              <a:rPr lang="it-IT" smtClean="0"/>
              <a:t>‹N›</a:t>
            </a:fld>
            <a:endParaRPr lang="it-IT"/>
          </a:p>
        </p:txBody>
      </p:sp>
    </p:spTree>
    <p:extLst>
      <p:ext uri="{BB962C8B-B14F-4D97-AF65-F5344CB8AC3E}">
        <p14:creationId xmlns:p14="http://schemas.microsoft.com/office/powerpoint/2010/main" val="1578705928"/>
      </p:ext>
    </p:extLst>
  </p:cSld>
  <p:clrMapOvr>
    <a:masterClrMapping/>
  </p:clrMapOvr>
  <mc:AlternateContent xmlns:mc="http://schemas.openxmlformats.org/markup-compatibility/2006" xmlns:p14="http://schemas.microsoft.com/office/powerpoint/2010/main">
    <mc:Choice Requires="p14">
      <p:transition spd="slow" p14:dur="2000">
        <p14:flip dir="r"/>
      </p:transition>
    </mc:Choice>
    <mc:Fallback xmlns="">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7222B408-CE40-4ED7-9AA0-D4834B899348}" type="datetimeFigureOut">
              <a:rPr lang="it-IT" smtClean="0"/>
              <a:t>15/04/2025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E938F51B-736D-477B-84A5-10B98E41C097}" type="slidenum">
              <a:rPr lang="it-IT" smtClean="0"/>
              <a:t>‹N›</a:t>
            </a:fld>
            <a:endParaRPr lang="it-IT"/>
          </a:p>
        </p:txBody>
      </p:sp>
    </p:spTree>
    <p:extLst>
      <p:ext uri="{BB962C8B-B14F-4D97-AF65-F5344CB8AC3E}">
        <p14:creationId xmlns:p14="http://schemas.microsoft.com/office/powerpoint/2010/main" val="255232592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7222B408-CE40-4ED7-9AA0-D4834B899348}" type="datetimeFigureOut">
              <a:rPr lang="it-IT" smtClean="0"/>
              <a:t>15/04/2025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E938F51B-736D-477B-84A5-10B98E41C097}" type="slidenum">
              <a:rPr lang="it-IT" smtClean="0"/>
              <a:t>‹N›</a:t>
            </a:fld>
            <a:endParaRPr lang="it-IT"/>
          </a:p>
        </p:txBody>
      </p:sp>
    </p:spTree>
    <p:extLst>
      <p:ext uri="{BB962C8B-B14F-4D97-AF65-F5344CB8AC3E}">
        <p14:creationId xmlns:p14="http://schemas.microsoft.com/office/powerpoint/2010/main" val="3094841176"/>
      </p:ext>
    </p:extLst>
  </p:cSld>
  <p:clrMapOvr>
    <a:masterClrMapping/>
  </p:clrMapOvr>
  <mc:AlternateContent xmlns:mc="http://schemas.openxmlformats.org/markup-compatibility/2006" xmlns:p14="http://schemas.microsoft.com/office/powerpoint/2010/main">
    <mc:Choice Requires="p14">
      <p:transition spd="slow" p14:dur="2000">
        <p14:flip dir="r"/>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7222B408-CE40-4ED7-9AA0-D4834B899348}" type="datetimeFigureOut">
              <a:rPr lang="it-IT" smtClean="0"/>
              <a:t>15/04/2025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E938F51B-736D-477B-84A5-10B98E41C097}" type="slidenum">
              <a:rPr lang="it-IT" smtClean="0"/>
              <a:t>‹N›</a:t>
            </a:fld>
            <a:endParaRPr lang="it-IT"/>
          </a:p>
        </p:txBody>
      </p:sp>
    </p:spTree>
    <p:extLst>
      <p:ext uri="{BB962C8B-B14F-4D97-AF65-F5344CB8AC3E}">
        <p14:creationId xmlns:p14="http://schemas.microsoft.com/office/powerpoint/2010/main" val="297808210"/>
      </p:ext>
    </p:extLst>
  </p:cSld>
  <p:clrMapOvr>
    <a:masterClrMapping/>
  </p:clrMapOvr>
  <mc:AlternateContent xmlns:mc="http://schemas.openxmlformats.org/markup-compatibility/2006" xmlns:p14="http://schemas.microsoft.com/office/powerpoint/2010/main">
    <mc:Choice Requires="p14">
      <p:transition spd="slow" p14:dur="2000">
        <p14:flip dir="r"/>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fld id="{7222B408-CE40-4ED7-9AA0-D4834B899348}" type="datetimeFigureOut">
              <a:rPr lang="it-IT" smtClean="0"/>
              <a:t>15/04/2025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E938F51B-736D-477B-84A5-10B98E41C097}" type="slidenum">
              <a:rPr lang="it-IT" smtClean="0"/>
              <a:t>‹N›</a:t>
            </a:fld>
            <a:endParaRPr lang="it-IT"/>
          </a:p>
        </p:txBody>
      </p:sp>
    </p:spTree>
    <p:extLst>
      <p:ext uri="{BB962C8B-B14F-4D97-AF65-F5344CB8AC3E}">
        <p14:creationId xmlns:p14="http://schemas.microsoft.com/office/powerpoint/2010/main" val="3997929913"/>
      </p:ext>
    </p:extLst>
  </p:cSld>
  <p:clrMapOvr>
    <a:masterClrMapping/>
  </p:clrMapOvr>
  <mc:AlternateContent xmlns:mc="http://schemas.openxmlformats.org/markup-compatibility/2006" xmlns:p14="http://schemas.microsoft.com/office/powerpoint/2010/main">
    <mc:Choice Requires="p14">
      <p:transition spd="slow" p14:dur="2000">
        <p14:flip dir="r"/>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Content Placeholder 3"/>
          <p:cNvSpPr>
            <a:spLocks noGrp="1"/>
          </p:cNvSpPr>
          <p:nvPr>
            <p:ph sz="half" idx="2"/>
          </p:nvPr>
        </p:nvSpPr>
        <p:spPr>
          <a:xfrm>
            <a:off x="839788" y="2505075"/>
            <a:ext cx="5157787"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Content Placeholder 5"/>
          <p:cNvSpPr>
            <a:spLocks noGrp="1"/>
          </p:cNvSpPr>
          <p:nvPr>
            <p:ph sz="quarter" idx="4"/>
          </p:nvPr>
        </p:nvSpPr>
        <p:spPr>
          <a:xfrm>
            <a:off x="6172200" y="2505075"/>
            <a:ext cx="5183188"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6"/>
          <p:cNvSpPr>
            <a:spLocks noGrp="1"/>
          </p:cNvSpPr>
          <p:nvPr>
            <p:ph type="dt" sz="half" idx="10"/>
          </p:nvPr>
        </p:nvSpPr>
        <p:spPr/>
        <p:txBody>
          <a:bodyPr/>
          <a:lstStyle/>
          <a:p>
            <a:fld id="{7222B408-CE40-4ED7-9AA0-D4834B899348}" type="datetimeFigureOut">
              <a:rPr lang="it-IT" smtClean="0"/>
              <a:t>15/04/2025</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E938F51B-736D-477B-84A5-10B98E41C097}" type="slidenum">
              <a:rPr lang="it-IT" smtClean="0"/>
              <a:t>‹N›</a:t>
            </a:fld>
            <a:endParaRPr lang="it-IT"/>
          </a:p>
        </p:txBody>
      </p:sp>
    </p:spTree>
    <p:extLst>
      <p:ext uri="{BB962C8B-B14F-4D97-AF65-F5344CB8AC3E}">
        <p14:creationId xmlns:p14="http://schemas.microsoft.com/office/powerpoint/2010/main" val="983726668"/>
      </p:ext>
    </p:extLst>
  </p:cSld>
  <p:clrMapOvr>
    <a:masterClrMapping/>
  </p:clrMapOvr>
  <mc:AlternateContent xmlns:mc="http://schemas.openxmlformats.org/markup-compatibility/2006" xmlns:p14="http://schemas.microsoft.com/office/powerpoint/2010/main">
    <mc:Choice Requires="p14">
      <p:transition spd="slow" p14:dur="2000">
        <p14:flip dir="r"/>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Date Placeholder 2"/>
          <p:cNvSpPr>
            <a:spLocks noGrp="1"/>
          </p:cNvSpPr>
          <p:nvPr>
            <p:ph type="dt" sz="half" idx="10"/>
          </p:nvPr>
        </p:nvSpPr>
        <p:spPr/>
        <p:txBody>
          <a:bodyPr/>
          <a:lstStyle/>
          <a:p>
            <a:fld id="{7222B408-CE40-4ED7-9AA0-D4834B899348}" type="datetimeFigureOut">
              <a:rPr lang="it-IT" smtClean="0"/>
              <a:t>15/04/2025</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E938F51B-736D-477B-84A5-10B98E41C097}" type="slidenum">
              <a:rPr lang="it-IT" smtClean="0"/>
              <a:t>‹N›</a:t>
            </a:fld>
            <a:endParaRPr lang="it-IT"/>
          </a:p>
        </p:txBody>
      </p:sp>
    </p:spTree>
    <p:extLst>
      <p:ext uri="{BB962C8B-B14F-4D97-AF65-F5344CB8AC3E}">
        <p14:creationId xmlns:p14="http://schemas.microsoft.com/office/powerpoint/2010/main" val="4077139888"/>
      </p:ext>
    </p:extLst>
  </p:cSld>
  <p:clrMapOvr>
    <a:masterClrMapping/>
  </p:clrMapOvr>
  <mc:AlternateContent xmlns:mc="http://schemas.openxmlformats.org/markup-compatibility/2006" xmlns:p14="http://schemas.microsoft.com/office/powerpoint/2010/main">
    <mc:Choice Requires="p14">
      <p:transition spd="slow" p14:dur="2000">
        <p14:flip dir="r"/>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22B408-CE40-4ED7-9AA0-D4834B899348}" type="datetimeFigureOut">
              <a:rPr lang="it-IT" smtClean="0"/>
              <a:t>15/04/2025</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E938F51B-736D-477B-84A5-10B98E41C097}" type="slidenum">
              <a:rPr lang="it-IT" smtClean="0"/>
              <a:t>‹N›</a:t>
            </a:fld>
            <a:endParaRPr lang="it-IT"/>
          </a:p>
        </p:txBody>
      </p:sp>
    </p:spTree>
    <p:extLst>
      <p:ext uri="{BB962C8B-B14F-4D97-AF65-F5344CB8AC3E}">
        <p14:creationId xmlns:p14="http://schemas.microsoft.com/office/powerpoint/2010/main" val="454108203"/>
      </p:ext>
    </p:extLst>
  </p:cSld>
  <p:clrMapOvr>
    <a:masterClrMapping/>
  </p:clrMapOvr>
  <mc:AlternateContent xmlns:mc="http://schemas.openxmlformats.org/markup-compatibility/2006" xmlns:p14="http://schemas.microsoft.com/office/powerpoint/2010/main">
    <mc:Choice Requires="p14">
      <p:transition spd="slow" p14:dur="2000">
        <p14:flip dir="r"/>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7222B408-CE40-4ED7-9AA0-D4834B899348}" type="datetimeFigureOut">
              <a:rPr lang="it-IT" smtClean="0"/>
              <a:t>15/04/2025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E938F51B-736D-477B-84A5-10B98E41C097}" type="slidenum">
              <a:rPr lang="it-IT" smtClean="0"/>
              <a:t>‹N›</a:t>
            </a:fld>
            <a:endParaRPr lang="it-IT"/>
          </a:p>
        </p:txBody>
      </p:sp>
    </p:spTree>
    <p:extLst>
      <p:ext uri="{BB962C8B-B14F-4D97-AF65-F5344CB8AC3E}">
        <p14:creationId xmlns:p14="http://schemas.microsoft.com/office/powerpoint/2010/main" val="3748405026"/>
      </p:ext>
    </p:extLst>
  </p:cSld>
  <p:clrMapOvr>
    <a:masterClrMapping/>
  </p:clrMapOvr>
  <mc:AlternateContent xmlns:mc="http://schemas.openxmlformats.org/markup-compatibility/2006" xmlns:p14="http://schemas.microsoft.com/office/powerpoint/2010/main">
    <mc:Choice Requires="p14">
      <p:transition spd="slow" p14:dur="2000">
        <p14:flip dir="r"/>
      </p:transition>
    </mc:Choice>
    <mc:Fallback xmlns="">
      <p:transition spd="slow">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7222B408-CE40-4ED7-9AA0-D4834B899348}" type="datetimeFigureOut">
              <a:rPr lang="it-IT" smtClean="0"/>
              <a:t>15/04/2025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E938F51B-736D-477B-84A5-10B98E41C097}" type="slidenum">
              <a:rPr lang="it-IT" smtClean="0"/>
              <a:t>‹N›</a:t>
            </a:fld>
            <a:endParaRPr lang="it-IT"/>
          </a:p>
        </p:txBody>
      </p:sp>
    </p:spTree>
    <p:extLst>
      <p:ext uri="{BB962C8B-B14F-4D97-AF65-F5344CB8AC3E}">
        <p14:creationId xmlns:p14="http://schemas.microsoft.com/office/powerpoint/2010/main" val="2635450190"/>
      </p:ext>
    </p:extLst>
  </p:cSld>
  <p:clrMapOvr>
    <a:masterClrMapping/>
  </p:clrMapOvr>
  <mc:AlternateContent xmlns:mc="http://schemas.openxmlformats.org/markup-compatibility/2006" xmlns:p14="http://schemas.microsoft.com/office/powerpoint/2010/main">
    <mc:Choice Requires="p14">
      <p:transition spd="slow" p14:dur="2000">
        <p14:flip dir="r"/>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22B408-CE40-4ED7-9AA0-D4834B899348}" type="datetimeFigureOut">
              <a:rPr lang="it-IT" smtClean="0"/>
              <a:t>15/04/2025</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38F51B-736D-477B-84A5-10B98E41C097}" type="slidenum">
              <a:rPr lang="it-IT" smtClean="0"/>
              <a:t>‹N›</a:t>
            </a:fld>
            <a:endParaRPr lang="it-IT"/>
          </a:p>
        </p:txBody>
      </p:sp>
    </p:spTree>
    <p:extLst>
      <p:ext uri="{BB962C8B-B14F-4D97-AF65-F5344CB8AC3E}">
        <p14:creationId xmlns:p14="http://schemas.microsoft.com/office/powerpoint/2010/main" val="283493964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slow" p14:dur="2000">
        <p14:flip dir="r"/>
      </p:transition>
    </mc:Choice>
    <mc:Fallback xmlns="">
      <p:transition spd="slow">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Rettangolo 1"/>
          <p:cNvSpPr/>
          <p:nvPr/>
        </p:nvSpPr>
        <p:spPr>
          <a:xfrm>
            <a:off x="1108363" y="1762082"/>
            <a:ext cx="10002982" cy="3539430"/>
          </a:xfrm>
          <a:prstGeom prst="rect">
            <a:avLst/>
          </a:prstGeom>
        </p:spPr>
        <p:txBody>
          <a:bodyPr wrap="square">
            <a:spAutoFit/>
          </a:bodyPr>
          <a:lstStyle/>
          <a:p>
            <a:pPr algn="ctr"/>
            <a:r>
              <a:rPr lang="it-IT" sz="3200" dirty="0"/>
              <a:t>ISTITUTO OMNICOMPRENSIVO DI POLLA </a:t>
            </a:r>
          </a:p>
          <a:p>
            <a:pPr algn="ctr"/>
            <a:r>
              <a:rPr lang="it-IT" sz="3200" dirty="0"/>
              <a:t>SCUOLA SECONDARIA DI 1° GRADO «E. DE AMICIS» DI POLLA</a:t>
            </a:r>
          </a:p>
          <a:p>
            <a:pPr algn="ctr"/>
            <a:r>
              <a:rPr lang="it-IT" sz="3200" dirty="0"/>
              <a:t>CLASSE 1° SEZIONE A</a:t>
            </a:r>
          </a:p>
          <a:p>
            <a:pPr algn="ctr"/>
            <a:endParaRPr lang="it-IT" sz="3200" dirty="0" smtClean="0"/>
          </a:p>
          <a:p>
            <a:pPr algn="ctr"/>
            <a:r>
              <a:rPr lang="it-IT" sz="3200" dirty="0" smtClean="0"/>
              <a:t>FIABA</a:t>
            </a:r>
            <a:endParaRPr lang="it-IT" sz="3200" dirty="0"/>
          </a:p>
          <a:p>
            <a:pPr algn="ctr"/>
            <a:r>
              <a:rPr lang="it-IT" sz="3200" dirty="0">
                <a:solidFill>
                  <a:srgbClr val="00B0F0"/>
                </a:solidFill>
              </a:rPr>
              <a:t>«IL MAGO E L’INCANTESIMO» </a:t>
            </a:r>
          </a:p>
        </p:txBody>
      </p:sp>
      <p:pic>
        <p:nvPicPr>
          <p:cNvPr id="3" name="Sugarbee - Chris Haugen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019905" y="563879"/>
            <a:ext cx="609600" cy="609600"/>
          </a:xfrm>
          <a:prstGeom prst="rect">
            <a:avLst/>
          </a:prstGeom>
        </p:spPr>
      </p:pic>
    </p:spTree>
    <p:extLst>
      <p:ext uri="{BB962C8B-B14F-4D97-AF65-F5344CB8AC3E}">
        <p14:creationId xmlns:p14="http://schemas.microsoft.com/office/powerpoint/2010/main" val="26295370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5000" advTm="6000">
        <p15:prstTrans prst="curtains"/>
      </p:transition>
    </mc:Choice>
    <mc:Fallback xmlns="">
      <p:transition spd="slow" advTm="6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repeatCount="indefinite"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egnaposto immagine 1"/>
          <p:cNvPicPr>
            <a:picLocks noGrp="1" noChangeAspect="1"/>
          </p:cNvPicPr>
          <p:nvPr>
            <p:ph type="pic" idx="1"/>
          </p:nvPr>
        </p:nvPicPr>
        <p:blipFill>
          <a:blip r:embed="rId2">
            <a:extLst>
              <a:ext uri="{28A0092B-C50C-407E-A947-70E740481C1C}">
                <a14:useLocalDpi xmlns:a14="http://schemas.microsoft.com/office/drawing/2010/main" val="0"/>
              </a:ext>
            </a:extLst>
          </a:blip>
          <a:srcRect l="13816" r="13816"/>
          <a:stretch>
            <a:fillRect/>
          </a:stretch>
        </p:blipFill>
        <p:spPr/>
      </p:pic>
      <p:sp>
        <p:nvSpPr>
          <p:cNvPr id="4" name="Segnaposto testo 3"/>
          <p:cNvSpPr>
            <a:spLocks noGrp="1"/>
          </p:cNvSpPr>
          <p:nvPr>
            <p:ph type="body" sz="half" idx="2"/>
          </p:nvPr>
        </p:nvSpPr>
        <p:spPr>
          <a:xfrm>
            <a:off x="839788" y="987425"/>
            <a:ext cx="3932237" cy="4881563"/>
          </a:xfrm>
        </p:spPr>
        <p:txBody>
          <a:bodyPr>
            <a:normAutofit fontScale="92500" lnSpcReduction="20000"/>
          </a:bodyPr>
          <a:lstStyle/>
          <a:p>
            <a:pPr algn="ctr"/>
            <a:r>
              <a:rPr lang="it-IT" sz="2500" b="1" dirty="0" smtClean="0"/>
              <a:t>Arrivati di fronte alla grotta, videro Armando dormire profondamente e intravidero dietro di lui una teca con dentro il fiore. I due ragazzi, silenziosamente l’aprirono e lo presero. Mentre stavano per uscire, Mike pestò accidentalmente un ramoscello che scricchiolò e improvvisamente il Ciclope si svegliò. Armando appena vide Mike e Carlotta, allungò la mano e con velocità li afferrò. Li posò all’interno di una gabbia, prese un grosso macigno e lo scaraventò contro la porta, bloccandone l’uscita</a:t>
            </a:r>
            <a:r>
              <a:rPr lang="it-IT" dirty="0" smtClean="0"/>
              <a:t>.  </a:t>
            </a:r>
            <a:endParaRPr lang="it-IT" dirty="0"/>
          </a:p>
        </p:txBody>
      </p:sp>
    </p:spTree>
    <p:extLst>
      <p:ext uri="{BB962C8B-B14F-4D97-AF65-F5344CB8AC3E}">
        <p14:creationId xmlns:p14="http://schemas.microsoft.com/office/powerpoint/2010/main" val="528934130"/>
      </p:ext>
    </p:extLst>
  </p:cSld>
  <p:clrMapOvr>
    <a:masterClrMapping/>
  </p:clrMapOvr>
  <mc:AlternateContent xmlns:mc="http://schemas.openxmlformats.org/markup-compatibility/2006" xmlns:p14="http://schemas.microsoft.com/office/powerpoint/2010/main">
    <mc:Choice Requires="p14">
      <p:transition spd="slow" p14:dur="1200" advTm="33000">
        <p:dissolve/>
      </p:transition>
    </mc:Choice>
    <mc:Fallback xmlns="">
      <p:transition spd="slow" advTm="33000">
        <p:dissolv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immagine 5"/>
          <p:cNvPicPr>
            <a:picLocks noGrp="1" noChangeAspect="1"/>
          </p:cNvPicPr>
          <p:nvPr>
            <p:ph type="pic" idx="1"/>
          </p:nvPr>
        </p:nvPicPr>
        <p:blipFill>
          <a:blip r:embed="rId2">
            <a:extLst>
              <a:ext uri="{28A0092B-C50C-407E-A947-70E740481C1C}">
                <a14:useLocalDpi xmlns:a14="http://schemas.microsoft.com/office/drawing/2010/main" val="0"/>
              </a:ext>
            </a:extLst>
          </a:blip>
          <a:srcRect l="7785" r="7785"/>
          <a:stretch>
            <a:fillRect/>
          </a:stretch>
        </p:blipFill>
        <p:spPr/>
      </p:pic>
      <p:sp>
        <p:nvSpPr>
          <p:cNvPr id="4" name="Segnaposto testo 3"/>
          <p:cNvSpPr>
            <a:spLocks noGrp="1"/>
          </p:cNvSpPr>
          <p:nvPr>
            <p:ph type="body" sz="half" idx="2"/>
          </p:nvPr>
        </p:nvSpPr>
        <p:spPr>
          <a:xfrm>
            <a:off x="839788" y="1005840"/>
            <a:ext cx="3932237" cy="4863148"/>
          </a:xfrm>
        </p:spPr>
        <p:txBody>
          <a:bodyPr>
            <a:noAutofit/>
          </a:bodyPr>
          <a:lstStyle/>
          <a:p>
            <a:r>
              <a:rPr lang="it-IT" sz="2100" b="1" dirty="0" smtClean="0"/>
              <a:t>Armando si sedette davanti a loro e con voce cavernosa domandò:  «Oh stranieri, cosa ci fate qui nella mia spelonca? Cercavate per caso, di rubare il mio fiore?». Mike e Carlotta, terrorizzati risposero :« Siamo venuti per prendere il fiore cripton, con il quale realizzeremo una pozione per sconfiggere il mago Ferdinando». «Io sono stato trasformato in un ciclope da lui e per questo mi sono rifugiato qui. Provo molto odio nei suoi confronti e ho sempre cercato di sconfiggerlo, perciò vi aiuterò!». Rispose il Ciclope. </a:t>
            </a:r>
            <a:endParaRPr lang="it-IT" sz="2100" b="1" dirty="0"/>
          </a:p>
        </p:txBody>
      </p:sp>
    </p:spTree>
    <p:extLst>
      <p:ext uri="{BB962C8B-B14F-4D97-AF65-F5344CB8AC3E}">
        <p14:creationId xmlns:p14="http://schemas.microsoft.com/office/powerpoint/2010/main" val="780865022"/>
      </p:ext>
    </p:extLst>
  </p:cSld>
  <p:clrMapOvr>
    <a:masterClrMapping/>
  </p:clrMapOvr>
  <mc:AlternateContent xmlns:mc="http://schemas.openxmlformats.org/markup-compatibility/2006" xmlns:p14="http://schemas.microsoft.com/office/powerpoint/2010/main">
    <mc:Choice Requires="p14">
      <p:transition spd="slow" p14:dur="4000" advTm="34000">
        <p14:vortex dir="r"/>
      </p:transition>
    </mc:Choice>
    <mc:Fallback xmlns="">
      <p:transition spd="slow" advTm="34000">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egnaposto immagine 1"/>
          <p:cNvPicPr>
            <a:picLocks noGrp="1" noChangeAspect="1"/>
          </p:cNvPicPr>
          <p:nvPr>
            <p:ph type="pic" idx="1"/>
          </p:nvPr>
        </p:nvPicPr>
        <p:blipFill>
          <a:blip r:embed="rId2">
            <a:extLst>
              <a:ext uri="{28A0092B-C50C-407E-A947-70E740481C1C}">
                <a14:useLocalDpi xmlns:a14="http://schemas.microsoft.com/office/drawing/2010/main" val="0"/>
              </a:ext>
            </a:extLst>
          </a:blip>
          <a:srcRect l="6166" r="6166"/>
          <a:stretch>
            <a:fillRect/>
          </a:stretch>
        </p:blipFill>
        <p:spPr/>
      </p:pic>
      <p:sp>
        <p:nvSpPr>
          <p:cNvPr id="4" name="Segnaposto testo 3"/>
          <p:cNvSpPr>
            <a:spLocks noGrp="1"/>
          </p:cNvSpPr>
          <p:nvPr>
            <p:ph type="body" sz="half" idx="2"/>
          </p:nvPr>
        </p:nvSpPr>
        <p:spPr>
          <a:xfrm>
            <a:off x="169818" y="987425"/>
            <a:ext cx="4628334" cy="4881563"/>
          </a:xfrm>
        </p:spPr>
        <p:txBody>
          <a:bodyPr>
            <a:noAutofit/>
          </a:bodyPr>
          <a:lstStyle/>
          <a:p>
            <a:r>
              <a:rPr lang="it-IT" sz="2400" b="1" dirty="0" smtClean="0"/>
              <a:t>Armando liberò i due ragazzi e insieme prepararono la pozione, recitando una formula magica:</a:t>
            </a:r>
          </a:p>
          <a:p>
            <a:r>
              <a:rPr lang="it-IT" sz="1800" b="1" i="1" dirty="0"/>
              <a:t> </a:t>
            </a:r>
            <a:r>
              <a:rPr lang="it-IT" sz="1800" b="1" i="1" dirty="0" smtClean="0"/>
              <a:t>  «Ora che sei pronta, o pozione,</a:t>
            </a:r>
          </a:p>
          <a:p>
            <a:r>
              <a:rPr lang="it-IT" sz="1800" b="1" i="1" dirty="0" smtClean="0"/>
              <a:t> potremo finalmente sconfiggere il cattivone</a:t>
            </a:r>
          </a:p>
          <a:p>
            <a:r>
              <a:rPr lang="it-IT" sz="1800" b="1" i="1" dirty="0"/>
              <a:t> </a:t>
            </a:r>
            <a:r>
              <a:rPr lang="it-IT" sz="1800" b="1" i="1" dirty="0" smtClean="0"/>
              <a:t>                      che scoppierà </a:t>
            </a:r>
          </a:p>
          <a:p>
            <a:r>
              <a:rPr lang="it-IT" sz="1800" b="1" i="1" dirty="0"/>
              <a:t> </a:t>
            </a:r>
            <a:r>
              <a:rPr lang="it-IT" sz="1800" b="1" i="1" dirty="0" smtClean="0"/>
              <a:t>                 e in cenere diventerà». </a:t>
            </a:r>
          </a:p>
          <a:p>
            <a:r>
              <a:rPr lang="it-IT" sz="2400" b="1" dirty="0" smtClean="0"/>
              <a:t>Mike, Carlotta e il Ciclope si recarono nel castello del mago, presero la pozione e la versarono nel bicchiere con la sua bevanda preferita. Il mago bevve, subito si sentì stordito, scoppiò e diventò cenere</a:t>
            </a:r>
            <a:r>
              <a:rPr lang="it-IT" sz="2400" b="1" i="1" dirty="0" smtClean="0"/>
              <a:t>. </a:t>
            </a:r>
            <a:endParaRPr lang="it-IT" sz="2400" b="1" i="1" dirty="0"/>
          </a:p>
        </p:txBody>
      </p:sp>
    </p:spTree>
    <p:extLst>
      <p:ext uri="{BB962C8B-B14F-4D97-AF65-F5344CB8AC3E}">
        <p14:creationId xmlns:p14="http://schemas.microsoft.com/office/powerpoint/2010/main" val="1080532121"/>
      </p:ext>
    </p:extLst>
  </p:cSld>
  <p:clrMapOvr>
    <a:masterClrMapping/>
  </p:clrMapOvr>
  <mc:AlternateContent xmlns:mc="http://schemas.openxmlformats.org/markup-compatibility/2006" xmlns:p14="http://schemas.microsoft.com/office/powerpoint/2010/main">
    <mc:Choice Requires="p14">
      <p:transition spd="slow" p14:dur="4400" advTm="28000">
        <p14:honeycomb/>
      </p:transition>
    </mc:Choice>
    <mc:Fallback xmlns="">
      <p:transition spd="slow" advTm="28000">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egnaposto immagine 1"/>
          <p:cNvPicPr>
            <a:picLocks noGrp="1" noChangeAspect="1"/>
          </p:cNvPicPr>
          <p:nvPr>
            <p:ph type="pic" idx="1"/>
          </p:nvPr>
        </p:nvPicPr>
        <p:blipFill>
          <a:blip r:embed="rId2">
            <a:extLst>
              <a:ext uri="{28A0092B-C50C-407E-A947-70E740481C1C}">
                <a14:useLocalDpi xmlns:a14="http://schemas.microsoft.com/office/drawing/2010/main" val="0"/>
              </a:ext>
            </a:extLst>
          </a:blip>
          <a:srcRect l="7826" r="7826"/>
          <a:stretch>
            <a:fillRect/>
          </a:stretch>
        </p:blipFill>
        <p:spPr/>
      </p:pic>
      <p:sp>
        <p:nvSpPr>
          <p:cNvPr id="4" name="Segnaposto testo 3"/>
          <p:cNvSpPr>
            <a:spLocks noGrp="1"/>
          </p:cNvSpPr>
          <p:nvPr>
            <p:ph type="body" sz="half" idx="2"/>
          </p:nvPr>
        </p:nvSpPr>
        <p:spPr>
          <a:xfrm>
            <a:off x="839788" y="987425"/>
            <a:ext cx="3932237" cy="4881563"/>
          </a:xfrm>
        </p:spPr>
        <p:txBody>
          <a:bodyPr>
            <a:noAutofit/>
          </a:bodyPr>
          <a:lstStyle/>
          <a:p>
            <a:r>
              <a:rPr lang="it-IT" sz="2550" b="1" dirty="0" smtClean="0"/>
              <a:t>I ragazzi scapparono felici; Mike prese dalla tasca la bacchetta e la spezzò... Finalmente l’incantesimo era finito! Mike portò Carlotta a casa del padre, che vedendo la ragazza la riconobbe e piangendo l’abbracciò; spiegò a Mike che era la sorella scomparsa tanti anni prima. La famiglia riunita visse per sempre felice e contenta.  </a:t>
            </a:r>
            <a:endParaRPr lang="it-IT" sz="2550" b="1" dirty="0"/>
          </a:p>
        </p:txBody>
      </p:sp>
    </p:spTree>
    <p:extLst>
      <p:ext uri="{BB962C8B-B14F-4D97-AF65-F5344CB8AC3E}">
        <p14:creationId xmlns:p14="http://schemas.microsoft.com/office/powerpoint/2010/main" val="6111645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26000">
        <p15:prstTrans prst="airplane"/>
      </p:transition>
    </mc:Choice>
    <mc:Fallback xmlns="">
      <p:transition spd="slow" advTm="26000">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49625" y="1295529"/>
            <a:ext cx="11510681" cy="4247317"/>
          </a:xfrm>
          <a:prstGeom prst="rect">
            <a:avLst/>
          </a:prstGeom>
          <a:noFill/>
        </p:spPr>
        <p:txBody>
          <a:bodyPr wrap="square" rtlCol="0">
            <a:spAutoFit/>
          </a:bodyPr>
          <a:lstStyle/>
          <a:p>
            <a:r>
              <a:rPr lang="it-IT" dirty="0" smtClean="0"/>
              <a:t>«</a:t>
            </a:r>
            <a:r>
              <a:rPr lang="it-IT" dirty="0" smtClean="0">
                <a:solidFill>
                  <a:srgbClr val="00B0F0"/>
                </a:solidFill>
              </a:rPr>
              <a:t>IL MAGO E L’INCANTESIMO</a:t>
            </a:r>
            <a:r>
              <a:rPr lang="it-IT" dirty="0" smtClean="0"/>
              <a:t>» è la fiaba realizzata dagli alunni della classe 1°A della scuola secondaria di 1° grado di Polla.</a:t>
            </a:r>
          </a:p>
          <a:p>
            <a:endParaRPr lang="it-IT" dirty="0" smtClean="0"/>
          </a:p>
          <a:p>
            <a:r>
              <a:rPr lang="it-IT" dirty="0" smtClean="0"/>
              <a:t>Divisi in tre gruppi hanno condiviso la stesura della storia.</a:t>
            </a:r>
          </a:p>
          <a:p>
            <a:r>
              <a:rPr lang="it-IT" dirty="0" smtClean="0"/>
              <a:t>Il primo gruppo ha lavorato all’inizio della fiaba; il secondo allo svolgimento; il terzo alla conclusione.</a:t>
            </a:r>
          </a:p>
          <a:p>
            <a:r>
              <a:rPr lang="it-IT" dirty="0"/>
              <a:t> </a:t>
            </a:r>
            <a:r>
              <a:rPr lang="it-IT" dirty="0" smtClean="0"/>
              <a:t>                                                                                                  ALUNNI</a:t>
            </a:r>
          </a:p>
          <a:p>
            <a:endParaRPr lang="it-IT" dirty="0"/>
          </a:p>
          <a:p>
            <a:r>
              <a:rPr lang="it-IT" dirty="0" smtClean="0"/>
              <a:t>1° GRUPPO                                                           2°GRUPPO                                                                        3° GRUPPO                                                                                                      </a:t>
            </a:r>
          </a:p>
          <a:p>
            <a:r>
              <a:rPr lang="it-IT" dirty="0" smtClean="0"/>
              <a:t>Amen Alessandro                                           Calandriello Angela                                                              </a:t>
            </a:r>
            <a:r>
              <a:rPr lang="it-IT" dirty="0" err="1" smtClean="0"/>
              <a:t>Bilal</a:t>
            </a:r>
            <a:r>
              <a:rPr lang="it-IT" dirty="0" smtClean="0"/>
              <a:t> </a:t>
            </a:r>
            <a:r>
              <a:rPr lang="it-IT" dirty="0" err="1" smtClean="0"/>
              <a:t>Rehab</a:t>
            </a:r>
            <a:endParaRPr lang="it-IT" dirty="0" smtClean="0"/>
          </a:p>
          <a:p>
            <a:r>
              <a:rPr lang="it-IT" dirty="0" err="1" smtClean="0"/>
              <a:t>Centonze</a:t>
            </a:r>
            <a:r>
              <a:rPr lang="it-IT" dirty="0" smtClean="0"/>
              <a:t> Emanuele                                         Cavaliere Serena                                                              </a:t>
            </a:r>
            <a:r>
              <a:rPr lang="it-IT" dirty="0" err="1" smtClean="0"/>
              <a:t>Capece</a:t>
            </a:r>
            <a:r>
              <a:rPr lang="it-IT" dirty="0" smtClean="0"/>
              <a:t> Aurora                                                       </a:t>
            </a:r>
          </a:p>
          <a:p>
            <a:r>
              <a:rPr lang="it-IT" dirty="0" smtClean="0"/>
              <a:t>Curcio Gianluigi                                       </a:t>
            </a:r>
            <a:r>
              <a:rPr lang="it-IT" dirty="0" err="1" smtClean="0"/>
              <a:t>Cupersito</a:t>
            </a:r>
            <a:r>
              <a:rPr lang="it-IT" dirty="0" smtClean="0"/>
              <a:t> Margaret Antonia                                             </a:t>
            </a:r>
            <a:r>
              <a:rPr lang="it-IT" dirty="0" err="1" smtClean="0"/>
              <a:t>Eromosele</a:t>
            </a:r>
            <a:r>
              <a:rPr lang="it-IT" dirty="0" smtClean="0"/>
              <a:t> </a:t>
            </a:r>
            <a:r>
              <a:rPr lang="it-IT" dirty="0" err="1" smtClean="0"/>
              <a:t>Dominion</a:t>
            </a:r>
            <a:endParaRPr lang="it-IT" dirty="0" smtClean="0"/>
          </a:p>
          <a:p>
            <a:r>
              <a:rPr lang="it-IT" dirty="0" smtClean="0"/>
              <a:t>Di Pasca </a:t>
            </a:r>
            <a:r>
              <a:rPr lang="it-IT" dirty="0" err="1" smtClean="0"/>
              <a:t>Dominick</a:t>
            </a:r>
            <a:r>
              <a:rPr lang="it-IT" dirty="0" smtClean="0"/>
              <a:t>                                        D’Alessandro </a:t>
            </a:r>
            <a:r>
              <a:rPr lang="it-IT" dirty="0" err="1" smtClean="0"/>
              <a:t>Maribel</a:t>
            </a:r>
            <a:r>
              <a:rPr lang="it-IT" dirty="0" smtClean="0"/>
              <a:t>                                                       Gagliardi Lorita </a:t>
            </a:r>
          </a:p>
          <a:p>
            <a:r>
              <a:rPr lang="it-IT" dirty="0" smtClean="0"/>
              <a:t>Grandino Alfonso Mattia                                    D’Elia Stella                                                                  Sarno Angelica </a:t>
            </a:r>
          </a:p>
          <a:p>
            <a:r>
              <a:rPr lang="it-IT" dirty="0" smtClean="0"/>
              <a:t>Sorrentino Alfonso                                         </a:t>
            </a:r>
            <a:r>
              <a:rPr lang="it-IT" dirty="0" err="1" smtClean="0"/>
              <a:t>Mugnolo</a:t>
            </a:r>
            <a:r>
              <a:rPr lang="it-IT" dirty="0" smtClean="0"/>
              <a:t> Marica                                                                Sasso Daniela </a:t>
            </a:r>
          </a:p>
          <a:p>
            <a:r>
              <a:rPr lang="it-IT" dirty="0" smtClean="0"/>
              <a:t>Valente </a:t>
            </a:r>
            <a:r>
              <a:rPr lang="it-IT" dirty="0" err="1" smtClean="0"/>
              <a:t>Dennys</a:t>
            </a:r>
            <a:r>
              <a:rPr lang="it-IT" dirty="0" smtClean="0"/>
              <a:t>                                             </a:t>
            </a:r>
            <a:r>
              <a:rPr lang="it-IT" dirty="0" err="1" smtClean="0"/>
              <a:t>Radu</a:t>
            </a:r>
            <a:r>
              <a:rPr lang="it-IT" dirty="0" smtClean="0"/>
              <a:t> Miriam Laura                                                         Sorrentino Michela</a:t>
            </a:r>
          </a:p>
          <a:p>
            <a:r>
              <a:rPr lang="it-IT" dirty="0"/>
              <a:t> </a:t>
            </a:r>
            <a:r>
              <a:rPr lang="it-IT" dirty="0" smtClean="0"/>
              <a:t>          </a:t>
            </a:r>
          </a:p>
        </p:txBody>
      </p:sp>
      <p:sp>
        <p:nvSpPr>
          <p:cNvPr id="3" name="CasellaDiTesto 2"/>
          <p:cNvSpPr txBox="1"/>
          <p:nvPr/>
        </p:nvSpPr>
        <p:spPr>
          <a:xfrm>
            <a:off x="3617259" y="5809130"/>
            <a:ext cx="5426742" cy="523220"/>
          </a:xfrm>
          <a:prstGeom prst="rect">
            <a:avLst/>
          </a:prstGeom>
          <a:noFill/>
        </p:spPr>
        <p:txBody>
          <a:bodyPr wrap="none" rtlCol="0">
            <a:spAutoFit/>
          </a:bodyPr>
          <a:lstStyle/>
          <a:p>
            <a:r>
              <a:rPr lang="it-IT" sz="2800" dirty="0" smtClean="0">
                <a:solidFill>
                  <a:srgbClr val="7030A0"/>
                </a:solidFill>
              </a:rPr>
              <a:t>Docente: Prof.ssa Cappuccia Patrizia</a:t>
            </a:r>
            <a:endParaRPr lang="it-IT" sz="2800" dirty="0">
              <a:solidFill>
                <a:srgbClr val="7030A0"/>
              </a:solidFill>
            </a:endParaRPr>
          </a:p>
        </p:txBody>
      </p:sp>
    </p:spTree>
    <p:extLst>
      <p:ext uri="{BB962C8B-B14F-4D97-AF65-F5344CB8AC3E}">
        <p14:creationId xmlns:p14="http://schemas.microsoft.com/office/powerpoint/2010/main" val="3175031065"/>
      </p:ext>
    </p:extLst>
  </p:cSld>
  <p:clrMapOvr>
    <a:masterClrMapping/>
  </p:clrMapOvr>
  <mc:AlternateContent xmlns:mc="http://schemas.openxmlformats.org/markup-compatibility/2006" xmlns:p14="http://schemas.microsoft.com/office/powerpoint/2010/main">
    <mc:Choice Requires="p14">
      <p:transition spd="slow" p14:dur="7000" advTm="31000">
        <p14:ripple/>
      </p:transition>
    </mc:Choice>
    <mc:Fallback xmlns="">
      <p:transition spd="slow" advTm="31000">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0" y="0"/>
            <a:ext cx="12192000" cy="1600200"/>
          </a:xfrm>
        </p:spPr>
        <p:txBody>
          <a:bodyPr>
            <a:noAutofit/>
          </a:bodyPr>
          <a:lstStyle/>
          <a:p>
            <a:r>
              <a:rPr lang="it-IT" sz="8500" dirty="0" smtClean="0">
                <a:solidFill>
                  <a:srgbClr val="00B0F0"/>
                </a:solidFill>
              </a:rPr>
              <a:t>IL MAGO E L’INCANTESIMO</a:t>
            </a:r>
            <a:endParaRPr lang="it-IT" sz="8500" dirty="0">
              <a:solidFill>
                <a:srgbClr val="00B0F0"/>
              </a:solidFill>
            </a:endParaRPr>
          </a:p>
        </p:txBody>
      </p:sp>
      <p:pic>
        <p:nvPicPr>
          <p:cNvPr id="5" name="Segnaposto immagine 4"/>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l="7869" r="7869"/>
          <a:stretch>
            <a:fillRect/>
          </a:stretch>
        </p:blipFill>
        <p:spPr>
          <a:xfrm>
            <a:off x="5522822" y="1600200"/>
            <a:ext cx="6172200" cy="4873625"/>
          </a:xfrm>
        </p:spPr>
      </p:pic>
      <p:sp>
        <p:nvSpPr>
          <p:cNvPr id="4" name="Segnaposto testo 3"/>
          <p:cNvSpPr>
            <a:spLocks noGrp="1"/>
          </p:cNvSpPr>
          <p:nvPr>
            <p:ph type="body" sz="half" idx="2"/>
          </p:nvPr>
        </p:nvSpPr>
        <p:spPr>
          <a:xfrm>
            <a:off x="839787" y="2370909"/>
            <a:ext cx="3932237" cy="3811588"/>
          </a:xfrm>
        </p:spPr>
        <p:txBody>
          <a:bodyPr>
            <a:normAutofit/>
          </a:bodyPr>
          <a:lstStyle/>
          <a:p>
            <a:pPr algn="ctr"/>
            <a:r>
              <a:rPr lang="it-IT" sz="3200" b="1" dirty="0"/>
              <a:t>C’era una volta, circa un decennio fa, un ragazzo di 12 anni di nome Mike.                                               Era orfano di madre e viveva con il padre in una piccola casetta in montagna.</a:t>
            </a:r>
          </a:p>
        </p:txBody>
      </p:sp>
    </p:spTree>
    <p:extLst>
      <p:ext uri="{BB962C8B-B14F-4D97-AF65-F5344CB8AC3E}">
        <p14:creationId xmlns:p14="http://schemas.microsoft.com/office/powerpoint/2010/main" val="3069823895"/>
      </p:ext>
    </p:extLst>
  </p:cSld>
  <p:clrMapOvr>
    <a:masterClrMapping/>
  </p:clrMapOvr>
  <mc:AlternateContent xmlns:mc="http://schemas.openxmlformats.org/markup-compatibility/2006" xmlns:p14="http://schemas.microsoft.com/office/powerpoint/2010/main">
    <mc:Choice Requires="p14">
      <p:transition spd="slow" p14:dur="7000" advTm="12000">
        <p14:prism isInverted="1"/>
      </p:transition>
    </mc:Choice>
    <mc:Fallback xmlns="">
      <p:transition spd="slow" advTm="12000">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egnaposto immagine 1"/>
          <p:cNvPicPr>
            <a:picLocks noGrp="1" noChangeAspect="1"/>
          </p:cNvPicPr>
          <p:nvPr>
            <p:ph type="pic" idx="1"/>
          </p:nvPr>
        </p:nvPicPr>
        <p:blipFill>
          <a:blip r:embed="rId2">
            <a:extLst>
              <a:ext uri="{28A0092B-C50C-407E-A947-70E740481C1C}">
                <a14:useLocalDpi xmlns:a14="http://schemas.microsoft.com/office/drawing/2010/main" val="0"/>
              </a:ext>
            </a:extLst>
          </a:blip>
          <a:srcRect l="7785" r="7785"/>
          <a:stretch>
            <a:fillRect/>
          </a:stretch>
        </p:blipFill>
        <p:spPr/>
      </p:pic>
      <p:sp>
        <p:nvSpPr>
          <p:cNvPr id="4" name="Segnaposto testo 3"/>
          <p:cNvSpPr>
            <a:spLocks noGrp="1"/>
          </p:cNvSpPr>
          <p:nvPr>
            <p:ph type="body" sz="half" idx="2"/>
          </p:nvPr>
        </p:nvSpPr>
        <p:spPr>
          <a:xfrm>
            <a:off x="813662" y="987425"/>
            <a:ext cx="3932237" cy="5333411"/>
          </a:xfrm>
        </p:spPr>
        <p:txBody>
          <a:bodyPr>
            <a:normAutofit lnSpcReduction="10000"/>
          </a:bodyPr>
          <a:lstStyle/>
          <a:p>
            <a:r>
              <a:rPr lang="it-IT" sz="2800" b="1" dirty="0"/>
              <a:t>Un giorno d’estate il padre Luigi disse :« Figlio mio, ti ho fatto una sorpresa: domani partiremo per la Spagna! Sei contento</a:t>
            </a:r>
            <a:r>
              <a:rPr lang="it-IT" sz="2800" b="1" dirty="0" smtClean="0"/>
              <a:t>?» «</a:t>
            </a:r>
            <a:r>
              <a:rPr lang="it-IT" sz="2800" b="1" dirty="0"/>
              <a:t>Certo! Grazie papà! » Rispose Mike. Dopo un lungo abbraccio prepararono tutto il necessario per il viaggio. La mattina dopo si svegliarono, fecero colazione ed entrarono in automobile.</a:t>
            </a:r>
          </a:p>
          <a:p>
            <a:endParaRPr lang="it-IT" dirty="0"/>
          </a:p>
        </p:txBody>
      </p:sp>
    </p:spTree>
    <p:extLst>
      <p:ext uri="{BB962C8B-B14F-4D97-AF65-F5344CB8AC3E}">
        <p14:creationId xmlns:p14="http://schemas.microsoft.com/office/powerpoint/2010/main" val="1842293106"/>
      </p:ext>
    </p:extLst>
  </p:cSld>
  <p:clrMapOvr>
    <a:masterClrMapping/>
  </p:clrMapOvr>
  <mc:AlternateContent xmlns:mc="http://schemas.openxmlformats.org/markup-compatibility/2006" xmlns:p14="http://schemas.microsoft.com/office/powerpoint/2010/main">
    <mc:Choice Requires="p14">
      <p:transition spd="slow" p14:dur="1600" advClick="0" advTm="23000">
        <p:blinds dir="vert"/>
      </p:transition>
    </mc:Choice>
    <mc:Fallback xmlns="">
      <p:transition spd="slow" advClick="0" advTm="23000">
        <p:blinds dir="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immagine 5"/>
          <p:cNvPicPr>
            <a:picLocks noGrp="1" noChangeAspect="1"/>
          </p:cNvPicPr>
          <p:nvPr>
            <p:ph type="pic" idx="1"/>
          </p:nvPr>
        </p:nvPicPr>
        <p:blipFill>
          <a:blip r:embed="rId2">
            <a:extLst>
              <a:ext uri="{28A0092B-C50C-407E-A947-70E740481C1C}">
                <a14:useLocalDpi xmlns:a14="http://schemas.microsoft.com/office/drawing/2010/main" val="0"/>
              </a:ext>
            </a:extLst>
          </a:blip>
          <a:srcRect l="2508" r="2508"/>
          <a:stretch>
            <a:fillRect/>
          </a:stretch>
        </p:blipFill>
        <p:spPr/>
      </p:pic>
      <p:sp>
        <p:nvSpPr>
          <p:cNvPr id="4" name="Segnaposto testo 3"/>
          <p:cNvSpPr>
            <a:spLocks noGrp="1"/>
          </p:cNvSpPr>
          <p:nvPr>
            <p:ph type="body" sz="half" idx="2"/>
          </p:nvPr>
        </p:nvSpPr>
        <p:spPr>
          <a:xfrm>
            <a:off x="748348" y="987425"/>
            <a:ext cx="3932237" cy="4873625"/>
          </a:xfrm>
        </p:spPr>
        <p:txBody>
          <a:bodyPr>
            <a:normAutofit fontScale="92500" lnSpcReduction="20000"/>
          </a:bodyPr>
          <a:lstStyle/>
          <a:p>
            <a:r>
              <a:rPr lang="it-IT" sz="3100" b="1" dirty="0"/>
              <a:t>Appena partiti, il padre si accorse che la macchina aveva poco carburante, quindi si fermarono </a:t>
            </a:r>
            <a:r>
              <a:rPr lang="it-IT" sz="3100" b="1" dirty="0" smtClean="0"/>
              <a:t>all’autogrill </a:t>
            </a:r>
            <a:r>
              <a:rPr lang="it-IT" sz="3100" b="1" dirty="0"/>
              <a:t>più vicino. Il padre avvertì il figlio </a:t>
            </a:r>
            <a:r>
              <a:rPr lang="it-IT" sz="3100" b="1" dirty="0" smtClean="0"/>
              <a:t>dicendo: «Mike</a:t>
            </a:r>
            <a:r>
              <a:rPr lang="it-IT" sz="3100" b="1" dirty="0"/>
              <a:t>, io ora faccio benzina, tu non scendere assolutamente </a:t>
            </a:r>
            <a:r>
              <a:rPr lang="it-IT" sz="3100" b="1" dirty="0" smtClean="0"/>
              <a:t>dall’auto</a:t>
            </a:r>
            <a:r>
              <a:rPr lang="it-IT" sz="3100" b="1" dirty="0"/>
              <a:t>. Lì c’è gente pericolosa</a:t>
            </a:r>
            <a:r>
              <a:rPr lang="it-IT" sz="3100" b="1" dirty="0" smtClean="0"/>
              <a:t>!». </a:t>
            </a:r>
            <a:r>
              <a:rPr lang="it-IT" sz="3100" b="1" dirty="0"/>
              <a:t>Mike non ascoltò e di nascosto entrò nel </a:t>
            </a:r>
            <a:r>
              <a:rPr lang="it-IT" sz="3100" b="1" dirty="0" smtClean="0"/>
              <a:t>bar</a:t>
            </a:r>
            <a:r>
              <a:rPr lang="it-IT" sz="2800" b="1" dirty="0" smtClean="0"/>
              <a:t>. </a:t>
            </a:r>
            <a:endParaRPr lang="it-IT" sz="2800" b="1" dirty="0"/>
          </a:p>
          <a:p>
            <a:endParaRPr lang="it-IT" dirty="0"/>
          </a:p>
        </p:txBody>
      </p:sp>
    </p:spTree>
    <p:extLst>
      <p:ext uri="{BB962C8B-B14F-4D97-AF65-F5344CB8AC3E}">
        <p14:creationId xmlns:p14="http://schemas.microsoft.com/office/powerpoint/2010/main" val="2221290430"/>
      </p:ext>
    </p:extLst>
  </p:cSld>
  <p:clrMapOvr>
    <a:masterClrMapping/>
  </p:clrMapOvr>
  <mc:AlternateContent xmlns:mc="http://schemas.openxmlformats.org/markup-compatibility/2006" xmlns:p14="http://schemas.microsoft.com/office/powerpoint/2010/main">
    <mc:Choice Requires="p14">
      <p:transition spd="slow" p14:dur="3900" advTm="18000">
        <p14:glitter pattern="hexagon"/>
      </p:transition>
    </mc:Choice>
    <mc:Fallback xmlns="">
      <p:transition spd="slow" advTm="18000">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half" idx="1"/>
          </p:nvPr>
        </p:nvSpPr>
        <p:spPr>
          <a:xfrm>
            <a:off x="287383" y="836023"/>
            <a:ext cx="5181600" cy="5314814"/>
          </a:xfrm>
        </p:spPr>
        <p:txBody>
          <a:bodyPr>
            <a:normAutofit lnSpcReduction="10000"/>
          </a:bodyPr>
          <a:lstStyle/>
          <a:p>
            <a:pPr marL="0" indent="0">
              <a:buNone/>
            </a:pPr>
            <a:r>
              <a:rPr lang="it-IT" b="1" dirty="0" smtClean="0"/>
              <a:t>Un </a:t>
            </a:r>
            <a:r>
              <a:rPr lang="it-IT" b="1" dirty="0"/>
              <a:t>signore tutto coperto e con il cappuccio in testa gli chiese: «Ragazzino bello, sei qui da solo? Vuoi un </a:t>
            </a:r>
            <a:r>
              <a:rPr lang="it-IT" b="1" dirty="0" smtClean="0"/>
              <a:t>lecca-lecca?». Il </a:t>
            </a:r>
            <a:r>
              <a:rPr lang="it-IT" b="1" dirty="0"/>
              <a:t>signore, che in realtà era un mago di nome Ferdinando, glielo diede e Mike, dopo averlo mangiato, si addormentò. Ferdinando, approfittandone, lo prese in braccio e </a:t>
            </a:r>
            <a:r>
              <a:rPr lang="it-IT" b="1" dirty="0" smtClean="0"/>
              <a:t>volando lo portò nel </a:t>
            </a:r>
            <a:r>
              <a:rPr lang="it-IT" b="1" dirty="0"/>
              <a:t>suo castello, dove lo imprigionò. Quando il ragazzo si svegliò, capì che era rinchiuso e non poteva uscire, così iniziò a </a:t>
            </a:r>
            <a:r>
              <a:rPr lang="it-IT" b="1" dirty="0" smtClean="0"/>
              <a:t>piangere.</a:t>
            </a:r>
            <a:endParaRPr lang="it-IT" dirty="0"/>
          </a:p>
        </p:txBody>
      </p:sp>
      <p:pic>
        <p:nvPicPr>
          <p:cNvPr id="6" name="Segnaposto contenuto 5"/>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6230983" y="1045029"/>
            <a:ext cx="5590903" cy="4543896"/>
          </a:xfrm>
        </p:spPr>
      </p:pic>
    </p:spTree>
    <p:extLst>
      <p:ext uri="{BB962C8B-B14F-4D97-AF65-F5344CB8AC3E}">
        <p14:creationId xmlns:p14="http://schemas.microsoft.com/office/powerpoint/2010/main" val="15069238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29000">
        <p15:prstTrans prst="fracture"/>
      </p:transition>
    </mc:Choice>
    <mc:Fallback xmlns="">
      <p:transition spd="slow" advTm="29000">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18341" y="1841863"/>
            <a:ext cx="10515600" cy="2886891"/>
          </a:xfrm>
        </p:spPr>
        <p:txBody>
          <a:bodyPr>
            <a:normAutofit fontScale="90000"/>
          </a:bodyPr>
          <a:lstStyle/>
          <a:p>
            <a:pPr algn="ctr"/>
            <a:r>
              <a:rPr lang="it-IT" sz="2700" b="1" dirty="0" smtClean="0">
                <a:latin typeface="+mn-lt"/>
              </a:rPr>
              <a:t>Mentre </a:t>
            </a:r>
            <a:r>
              <a:rPr lang="it-IT" sz="2700" b="1" dirty="0">
                <a:latin typeface="+mn-lt"/>
              </a:rPr>
              <a:t>il padre cercava disperatamente suo figlio, il mago Ferdinando fece un test al ragazzino: prelevò il suo sangue per capire se fosse la persona giusta. Poi gli somministrò la pozione «</a:t>
            </a:r>
            <a:r>
              <a:rPr lang="it-IT" sz="2700" b="1" dirty="0" err="1">
                <a:latin typeface="+mn-lt"/>
              </a:rPr>
              <a:t>Animalus</a:t>
            </a:r>
            <a:r>
              <a:rPr lang="it-IT" sz="2700" b="1" dirty="0">
                <a:latin typeface="+mn-lt"/>
              </a:rPr>
              <a:t>», cercando di trasformarlo nel suo gatto Augusto, che era morto tanto tempo fa. Così il mago Ferdinando mise Mike in un baule e con una bacchetta magica recitò questa formula: </a:t>
            </a:r>
            <a:br>
              <a:rPr lang="it-IT" sz="2700" b="1" dirty="0">
                <a:latin typeface="+mn-lt"/>
              </a:rPr>
            </a:br>
            <a:r>
              <a:rPr lang="it-IT" sz="2700" b="1" dirty="0" smtClean="0">
                <a:latin typeface="+mn-lt"/>
              </a:rPr>
              <a:t/>
            </a:r>
            <a:br>
              <a:rPr lang="it-IT" sz="2700" b="1" dirty="0" smtClean="0">
                <a:latin typeface="+mn-lt"/>
              </a:rPr>
            </a:br>
            <a:r>
              <a:rPr lang="it-IT" sz="2700" b="1" i="1" dirty="0" smtClean="0">
                <a:latin typeface="+mn-lt"/>
              </a:rPr>
              <a:t>«</a:t>
            </a:r>
            <a:r>
              <a:rPr lang="it-IT" sz="2700" b="1" i="1" dirty="0">
                <a:latin typeface="+mn-lt"/>
              </a:rPr>
              <a:t>Oh bambino monellino                                                                                                                                                                                                                                  </a:t>
            </a:r>
            <a:br>
              <a:rPr lang="it-IT" sz="2700" b="1" i="1" dirty="0">
                <a:latin typeface="+mn-lt"/>
              </a:rPr>
            </a:br>
            <a:r>
              <a:rPr lang="it-IT" sz="2700" b="1" i="1" dirty="0">
                <a:latin typeface="+mn-lt"/>
              </a:rPr>
              <a:t>ora ti trasformerò in un felino </a:t>
            </a:r>
            <a:br>
              <a:rPr lang="it-IT" sz="2700" b="1" i="1" dirty="0">
                <a:latin typeface="+mn-lt"/>
              </a:rPr>
            </a:br>
            <a:r>
              <a:rPr lang="it-IT" sz="2700" b="1" i="1" dirty="0">
                <a:latin typeface="+mn-lt"/>
              </a:rPr>
              <a:t>se sarai quello giusto </a:t>
            </a:r>
            <a:br>
              <a:rPr lang="it-IT" sz="2700" b="1" i="1" dirty="0">
                <a:latin typeface="+mn-lt"/>
              </a:rPr>
            </a:br>
            <a:r>
              <a:rPr lang="it-IT" sz="2700" b="1" i="1" dirty="0">
                <a:latin typeface="+mn-lt"/>
              </a:rPr>
              <a:t>diventerai il mio gatto Augusto. </a:t>
            </a:r>
            <a:br>
              <a:rPr lang="it-IT" sz="2700" b="1" i="1" dirty="0">
                <a:latin typeface="+mn-lt"/>
              </a:rPr>
            </a:br>
            <a:r>
              <a:rPr lang="it-IT" sz="2700" b="1" i="1" dirty="0">
                <a:latin typeface="+mn-lt"/>
              </a:rPr>
              <a:t>E potrò finalmente gioire </a:t>
            </a:r>
            <a:br>
              <a:rPr lang="it-IT" sz="2700" b="1" i="1" dirty="0">
                <a:latin typeface="+mn-lt"/>
              </a:rPr>
            </a:br>
            <a:r>
              <a:rPr lang="it-IT" sz="2700" b="1" i="1" dirty="0">
                <a:latin typeface="+mn-lt"/>
              </a:rPr>
              <a:t>nel vedere il mio gatto riapparire». </a:t>
            </a:r>
            <a:r>
              <a:rPr lang="it-IT" b="1" dirty="0"/>
              <a:t/>
            </a:r>
            <a:br>
              <a:rPr lang="it-IT" b="1" dirty="0"/>
            </a:br>
            <a:endParaRPr lang="it-IT" dirty="0"/>
          </a:p>
        </p:txBody>
      </p:sp>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82265" y="1841863"/>
            <a:ext cx="3509735" cy="4811849"/>
          </a:xfrm>
          <a:prstGeom prst="rect">
            <a:avLst/>
          </a:prstGeom>
        </p:spPr>
      </p:pic>
    </p:spTree>
    <p:extLst>
      <p:ext uri="{BB962C8B-B14F-4D97-AF65-F5344CB8AC3E}">
        <p14:creationId xmlns:p14="http://schemas.microsoft.com/office/powerpoint/2010/main" val="38816331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34000">
        <p15:prstTrans prst="crush"/>
      </p:transition>
    </mc:Choice>
    <mc:Fallback xmlns="">
      <p:transition spd="slow" advTm="34000">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immagine 5"/>
          <p:cNvPicPr>
            <a:picLocks noGrp="1" noChangeAspect="1"/>
          </p:cNvPicPr>
          <p:nvPr>
            <p:ph type="pic" idx="1"/>
          </p:nvPr>
        </p:nvPicPr>
        <p:blipFill>
          <a:blip r:embed="rId2">
            <a:extLst>
              <a:ext uri="{28A0092B-C50C-407E-A947-70E740481C1C}">
                <a14:useLocalDpi xmlns:a14="http://schemas.microsoft.com/office/drawing/2010/main" val="0"/>
              </a:ext>
            </a:extLst>
          </a:blip>
          <a:srcRect l="7785" r="7785"/>
          <a:stretch>
            <a:fillRect/>
          </a:stretch>
        </p:blipFill>
        <p:spPr/>
      </p:pic>
      <p:sp>
        <p:nvSpPr>
          <p:cNvPr id="4" name="Segnaposto testo 3"/>
          <p:cNvSpPr>
            <a:spLocks noGrp="1"/>
          </p:cNvSpPr>
          <p:nvPr>
            <p:ph type="body" sz="half" idx="2"/>
          </p:nvPr>
        </p:nvSpPr>
        <p:spPr>
          <a:xfrm>
            <a:off x="169818" y="987425"/>
            <a:ext cx="4602208" cy="4881563"/>
          </a:xfrm>
        </p:spPr>
        <p:txBody>
          <a:bodyPr>
            <a:normAutofit/>
          </a:bodyPr>
          <a:lstStyle/>
          <a:p>
            <a:r>
              <a:rPr lang="it-IT" sz="2400" b="1" dirty="0" smtClean="0"/>
              <a:t>Il bambino fortunatamente riuscì a uscire dal baule e si incamminò nella foresta. Trovò una casa, bussò e gli aprì una bella fanciulla. «Ciao, mi sono perso, puoi ospitarmi?». Domandò il ragazzino. La fanciulla, con voce dolce rispose:« Salve, io mi chiamo Carlotta, cosa ci fai qui tutto solo?». Mike, con voce spaventata rispose:« Stavo per essere trasformato in un gatto dal mago Ferdinando, ma sono riuscito a scappare». </a:t>
            </a:r>
            <a:endParaRPr lang="it-IT" sz="2400" b="1" dirty="0"/>
          </a:p>
        </p:txBody>
      </p:sp>
    </p:spTree>
    <p:extLst>
      <p:ext uri="{BB962C8B-B14F-4D97-AF65-F5344CB8AC3E}">
        <p14:creationId xmlns:p14="http://schemas.microsoft.com/office/powerpoint/2010/main" val="37265002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advTm="28000">
        <p15:prstTrans prst="origami"/>
      </p:transition>
    </mc:Choice>
    <mc:Fallback xmlns="">
      <p:transition spd="slow" advTm="28000">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egnaposto immagine 1"/>
          <p:cNvPicPr>
            <a:picLocks noGrp="1" noChangeAspect="1"/>
          </p:cNvPicPr>
          <p:nvPr>
            <p:ph type="pic" idx="1"/>
          </p:nvPr>
        </p:nvPicPr>
        <p:blipFill>
          <a:blip r:embed="rId2">
            <a:extLst>
              <a:ext uri="{28A0092B-C50C-407E-A947-70E740481C1C}">
                <a14:useLocalDpi xmlns:a14="http://schemas.microsoft.com/office/drawing/2010/main" val="0"/>
              </a:ext>
            </a:extLst>
          </a:blip>
          <a:srcRect t="2404" b="2404"/>
          <a:stretch>
            <a:fillRect/>
          </a:stretch>
        </p:blipFill>
        <p:spPr/>
      </p:pic>
      <p:sp>
        <p:nvSpPr>
          <p:cNvPr id="4" name="Segnaposto testo 3"/>
          <p:cNvSpPr>
            <a:spLocks noGrp="1"/>
          </p:cNvSpPr>
          <p:nvPr>
            <p:ph type="body" sz="half" idx="2"/>
          </p:nvPr>
        </p:nvSpPr>
        <p:spPr>
          <a:xfrm>
            <a:off x="522514" y="987425"/>
            <a:ext cx="4249511" cy="4881563"/>
          </a:xfrm>
        </p:spPr>
        <p:txBody>
          <a:bodyPr>
            <a:noAutofit/>
          </a:bodyPr>
          <a:lstStyle/>
          <a:p>
            <a:r>
              <a:rPr lang="it-IT" sz="2000" b="1" dirty="0" smtClean="0"/>
              <a:t>Carlotta spalancò gli occhi e disse:       «Anche tu sei stato vittima dell’incantesimo! Da tanti anni questo mago rapisce i bambini e anch’io sono stata rapita. Per sconfiggerlo, dobbiamo preparare una pozione magica composta da 4 ingredienti: un dente di leone, un’unghia di strega, un pelo di mammut e il fiore cripton che si trova sul monte Fasi. Io ho i primi tre ingredienti, dobbiamo solo prendere il fiore e creare la pozione che eliminerà il mago Ferdinando». Il bambino accettò la proposta e insieme si incamminarono verso il monte Fasi. Durante il tragitto, Carlotta  spiegò a Mike che il fiore cripton era custodito nella caverna del Ciclope Armando</a:t>
            </a:r>
            <a:r>
              <a:rPr lang="it-IT" sz="2000" dirty="0" smtClean="0"/>
              <a:t>.    </a:t>
            </a:r>
            <a:endParaRPr lang="it-IT" sz="2000" dirty="0"/>
          </a:p>
        </p:txBody>
      </p:sp>
    </p:spTree>
    <p:extLst>
      <p:ext uri="{BB962C8B-B14F-4D97-AF65-F5344CB8AC3E}">
        <p14:creationId xmlns:p14="http://schemas.microsoft.com/office/powerpoint/2010/main" val="2034634605"/>
      </p:ext>
    </p:extLst>
  </p:cSld>
  <p:clrMapOvr>
    <a:masterClrMapping/>
  </p:clrMapOvr>
  <mc:AlternateContent xmlns:mc="http://schemas.openxmlformats.org/markup-compatibility/2006" xmlns:p14="http://schemas.microsoft.com/office/powerpoint/2010/main">
    <mc:Choice Requires="p14">
      <p:transition spd="slow" p14:dur="7000" advTm="41000">
        <p14:shred/>
      </p:transition>
    </mc:Choice>
    <mc:Fallback xmlns="">
      <p:transition spd="slow" advTm="41000">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Tema di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i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352</TotalTime>
  <Words>1001</Words>
  <Application>Microsoft Office PowerPoint</Application>
  <PresentationFormat>Widescreen</PresentationFormat>
  <Paragraphs>39</Paragraphs>
  <Slides>13</Slides>
  <Notes>0</Notes>
  <HiddenSlides>0</HiddenSlides>
  <MMClips>1</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13</vt:i4>
      </vt:variant>
    </vt:vector>
  </HeadingPairs>
  <TitlesOfParts>
    <vt:vector size="17" baseType="lpstr">
      <vt:lpstr>Arial</vt:lpstr>
      <vt:lpstr>Calibri</vt:lpstr>
      <vt:lpstr>Calibri Light</vt:lpstr>
      <vt:lpstr>Office Theme</vt:lpstr>
      <vt:lpstr>Presentazione standard di PowerPoint</vt:lpstr>
      <vt:lpstr>Presentazione standard di PowerPoint</vt:lpstr>
      <vt:lpstr>IL MAGO E L’INCANTESIMO</vt:lpstr>
      <vt:lpstr>Presentazione standard di PowerPoint</vt:lpstr>
      <vt:lpstr>Presentazione standard di PowerPoint</vt:lpstr>
      <vt:lpstr>Presentazione standard di PowerPoint</vt:lpstr>
      <vt:lpstr>Mentre il padre cercava disperatamente suo figlio, il mago Ferdinando fece un test al ragazzino: prelevò il suo sangue per capire se fosse la persona giusta. Poi gli somministrò la pozione «Animalus», cercando di trasformarlo nel suo gatto Augusto, che era morto tanto tempo fa. Così il mago Ferdinando mise Mike in un baule e con una bacchetta magica recitò questa formula:   «Oh bambino monellino                                                                                                                                                                                                                                   ora ti trasformerò in un felino  se sarai quello giusto  diventerai il mio gatto Augusto.  E potrò finalmente gioire  nel vedere il mio gatto riapparire».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IPSS18</dc:creator>
  <cp:lastModifiedBy>IPSS18</cp:lastModifiedBy>
  <cp:revision>41</cp:revision>
  <dcterms:created xsi:type="dcterms:W3CDTF">2025-03-14T11:24:39Z</dcterms:created>
  <dcterms:modified xsi:type="dcterms:W3CDTF">2025-04-15T06:39:45Z</dcterms:modified>
</cp:coreProperties>
</file>